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6"/>
  </p:notesMasterIdLst>
  <p:sldIdLst>
    <p:sldId id="256" r:id="rId2"/>
    <p:sldId id="258" r:id="rId3"/>
    <p:sldId id="257" r:id="rId4"/>
    <p:sldId id="259" r:id="rId5"/>
  </p:sldIdLst>
  <p:sldSz cx="9144000" cy="6858000" type="screen4x3"/>
  <p:notesSz cx="6400800" cy="8686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6767"/>
    <a:srgbClr val="2E3640"/>
    <a:srgbClr val="E33830"/>
    <a:srgbClr val="EF792F"/>
    <a:srgbClr val="EFB3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231" autoAdjust="0"/>
    <p:restoredTop sz="95748" autoAdjust="0"/>
  </p:normalViewPr>
  <p:slideViewPr>
    <p:cSldViewPr>
      <p:cViewPr>
        <p:scale>
          <a:sx n="135" d="100"/>
          <a:sy n="135" d="100"/>
        </p:scale>
        <p:origin x="-936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3" d="100"/>
          <a:sy n="103" d="100"/>
        </p:scale>
        <p:origin x="-3540" y="-96"/>
      </p:cViewPr>
      <p:guideLst>
        <p:guide orient="horz" pos="2736"/>
        <p:guide pos="201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62585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1B3F9B-AB2F-46F0-AB2B-003ADAABAC93}" type="datetimeFigureOut">
              <a:rPr lang="en-US" smtClean="0"/>
              <a:pPr/>
              <a:t>3/30/2016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50875"/>
            <a:ext cx="4343400" cy="3257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39763" y="4125913"/>
            <a:ext cx="5121275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250238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25850" y="8250238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F50A1-4738-4DD8-AC45-69ED91161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404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F50A1-4738-4DD8-AC45-69ED91161EE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672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8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8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1075861"/>
            <a:ext cx="6061934" cy="57821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5230906" cy="685800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24200"/>
            <a:ext cx="5230906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none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of the presentation</a:t>
            </a:r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051176" y="0"/>
            <a:ext cx="3092824" cy="107586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6051176" cy="10758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1" name="Picture 7" descr="TC0120101-IMG0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5" t="14888" r="4706" b="5101"/>
          <a:stretch/>
        </p:blipFill>
        <p:spPr bwMode="auto">
          <a:xfrm>
            <a:off x="6051176" y="1075862"/>
            <a:ext cx="3092824" cy="578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6061934" y="6320068"/>
            <a:ext cx="3092824" cy="5379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4168588" y="2151724"/>
            <a:ext cx="2017059" cy="0"/>
          </a:xfrm>
          <a:prstGeom prst="line">
            <a:avLst/>
          </a:prstGeom>
          <a:noFill/>
          <a:ln w="9525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4168588" y="5917241"/>
            <a:ext cx="2017059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5916706" y="3765517"/>
            <a:ext cx="2017059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Line 16"/>
          <p:cNvSpPr>
            <a:spLocks noChangeShapeType="1"/>
          </p:cNvSpPr>
          <p:nvPr/>
        </p:nvSpPr>
        <p:spPr bwMode="auto">
          <a:xfrm>
            <a:off x="4168588" y="4841379"/>
            <a:ext cx="3765176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" name="Line 17"/>
          <p:cNvSpPr>
            <a:spLocks noChangeShapeType="1"/>
          </p:cNvSpPr>
          <p:nvPr/>
        </p:nvSpPr>
        <p:spPr bwMode="auto">
          <a:xfrm>
            <a:off x="4303059" y="941379"/>
            <a:ext cx="0" cy="1344828"/>
          </a:xfrm>
          <a:prstGeom prst="line">
            <a:avLst/>
          </a:prstGeom>
          <a:noFill/>
          <a:ln w="9525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Line 18"/>
          <p:cNvSpPr>
            <a:spLocks noChangeShapeType="1"/>
          </p:cNvSpPr>
          <p:nvPr/>
        </p:nvSpPr>
        <p:spPr bwMode="auto">
          <a:xfrm>
            <a:off x="4303059" y="4706896"/>
            <a:ext cx="0" cy="1344828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Line 19"/>
          <p:cNvSpPr>
            <a:spLocks noChangeShapeType="1"/>
          </p:cNvSpPr>
          <p:nvPr/>
        </p:nvSpPr>
        <p:spPr bwMode="auto">
          <a:xfrm>
            <a:off x="7799294" y="3631034"/>
            <a:ext cx="0" cy="1344828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6320067"/>
            <a:ext cx="6061934" cy="537933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0" name="Line 15"/>
          <p:cNvSpPr>
            <a:spLocks noChangeShapeType="1"/>
          </p:cNvSpPr>
          <p:nvPr userDrawn="1"/>
        </p:nvSpPr>
        <p:spPr bwMode="auto">
          <a:xfrm>
            <a:off x="0" y="1076203"/>
            <a:ext cx="9154758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" name="Line 15"/>
          <p:cNvSpPr>
            <a:spLocks noChangeShapeType="1"/>
          </p:cNvSpPr>
          <p:nvPr userDrawn="1"/>
        </p:nvSpPr>
        <p:spPr bwMode="auto">
          <a:xfrm>
            <a:off x="-10758" y="6320067"/>
            <a:ext cx="9154758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6051176" y="0"/>
            <a:ext cx="10758" cy="685800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5" name="Picture 16" descr="Lumex_Master_0409_Colo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" y="5257800"/>
            <a:ext cx="2900891" cy="61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shutterstock_77539378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666"/>
          <a:stretch/>
        </p:blipFill>
        <p:spPr>
          <a:xfrm>
            <a:off x="4318000" y="1066800"/>
            <a:ext cx="1711078" cy="1066800"/>
          </a:xfrm>
          <a:prstGeom prst="rect">
            <a:avLst/>
          </a:prstGeom>
        </p:spPr>
      </p:pic>
      <p:pic>
        <p:nvPicPr>
          <p:cNvPr id="33" name="Picture 32" descr="shutterstock_72220924.jp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24"/>
          <a:stretch/>
        </p:blipFill>
        <p:spPr>
          <a:xfrm>
            <a:off x="4305300" y="4864100"/>
            <a:ext cx="1752144" cy="1041400"/>
          </a:xfrm>
          <a:prstGeom prst="rect">
            <a:avLst/>
          </a:prstGeom>
        </p:spPr>
      </p:pic>
      <p:pic>
        <p:nvPicPr>
          <p:cNvPr id="34" name="Picture 33" descr="shutterstock_80500876.jpg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7" b="11878"/>
          <a:stretch/>
        </p:blipFill>
        <p:spPr>
          <a:xfrm>
            <a:off x="6057900" y="3771900"/>
            <a:ext cx="1739900" cy="10541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/>
          <p:cNvSpPr>
            <a:spLocks noChangeArrowheads="1"/>
          </p:cNvSpPr>
          <p:nvPr userDrawn="1"/>
        </p:nvSpPr>
        <p:spPr bwMode="auto">
          <a:xfrm>
            <a:off x="6549837" y="1506071"/>
            <a:ext cx="2594163" cy="48139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" name="Picture 2" descr="TC0120101-IMG0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1" t="70758" r="5447" b="22454"/>
          <a:stretch/>
        </p:blipFill>
        <p:spPr bwMode="auto">
          <a:xfrm>
            <a:off x="6542441" y="6320066"/>
            <a:ext cx="2601559" cy="537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2050" name="Picture 2" descr="TC0120901-IMG0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" t="44069" r="11274" b="40629"/>
          <a:stretch/>
        </p:blipFill>
        <p:spPr bwMode="auto">
          <a:xfrm>
            <a:off x="2409" y="-4482"/>
            <a:ext cx="6540032" cy="1510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27" name="Line 15"/>
          <p:cNvSpPr>
            <a:spLocks noChangeShapeType="1"/>
          </p:cNvSpPr>
          <p:nvPr userDrawn="1"/>
        </p:nvSpPr>
        <p:spPr bwMode="auto">
          <a:xfrm>
            <a:off x="-10758" y="1506071"/>
            <a:ext cx="9154758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81000"/>
            <a:ext cx="5715000" cy="62844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Page with Text and Photo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9" y="1905000"/>
            <a:ext cx="5486401" cy="419100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>
              <a:buFontTx/>
              <a:buNone/>
              <a:defRPr sz="2400">
                <a:solidFill>
                  <a:schemeClr val="bg1"/>
                </a:solidFill>
              </a:defRPr>
            </a:lvl2pPr>
            <a:lvl3pPr>
              <a:buFontTx/>
              <a:buNone/>
              <a:defRPr sz="2000">
                <a:solidFill>
                  <a:schemeClr val="bg1"/>
                </a:solidFill>
              </a:defRPr>
            </a:lvl3pPr>
            <a:lvl4pPr>
              <a:buFontTx/>
              <a:buNone/>
              <a:defRPr sz="1800">
                <a:solidFill>
                  <a:schemeClr val="bg1"/>
                </a:solidFill>
              </a:defRPr>
            </a:lvl4pPr>
            <a:lvl5pPr>
              <a:buFontTx/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685801" y="1009444"/>
            <a:ext cx="5714999" cy="389050"/>
          </a:xfrm>
        </p:spPr>
        <p:txBody>
          <a:bodyPr>
            <a:normAutofit/>
          </a:bodyPr>
          <a:lstStyle>
            <a:lvl1pPr marL="0" indent="0" algn="l">
              <a:buNone/>
              <a:defRPr sz="2000" cap="none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content with text and photo</a:t>
            </a:r>
            <a:endParaRPr lang="en-US" dirty="0"/>
          </a:p>
        </p:txBody>
      </p:sp>
      <p:sp>
        <p:nvSpPr>
          <p:cNvPr id="52" name="Rectangle 3"/>
          <p:cNvSpPr>
            <a:spLocks noChangeArrowheads="1"/>
          </p:cNvSpPr>
          <p:nvPr userDrawn="1"/>
        </p:nvSpPr>
        <p:spPr bwMode="auto">
          <a:xfrm>
            <a:off x="-1" y="6320067"/>
            <a:ext cx="6549837" cy="537933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3" name="Line 15"/>
          <p:cNvSpPr>
            <a:spLocks noChangeShapeType="1"/>
          </p:cNvSpPr>
          <p:nvPr userDrawn="1"/>
        </p:nvSpPr>
        <p:spPr bwMode="auto">
          <a:xfrm>
            <a:off x="-10758" y="6320067"/>
            <a:ext cx="9154758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" name="Line 12"/>
          <p:cNvSpPr>
            <a:spLocks noChangeShapeType="1"/>
          </p:cNvSpPr>
          <p:nvPr userDrawn="1"/>
        </p:nvSpPr>
        <p:spPr bwMode="auto">
          <a:xfrm>
            <a:off x="6546473" y="-4480"/>
            <a:ext cx="3364" cy="686248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8" name="Picture 17" descr="LumexSMDHighTempDisplays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7" t="13793" r="4591" b="17816"/>
          <a:stretch/>
        </p:blipFill>
        <p:spPr>
          <a:xfrm>
            <a:off x="6540500" y="-1"/>
            <a:ext cx="2603500" cy="1511301"/>
          </a:xfrm>
          <a:prstGeom prst="rect">
            <a:avLst/>
          </a:prstGeom>
        </p:spPr>
      </p:pic>
      <p:pic>
        <p:nvPicPr>
          <p:cNvPr id="14" name="Picture 13" descr="DK_Logo_1 [Converted].eps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352683"/>
            <a:ext cx="914400" cy="459726"/>
          </a:xfrm>
          <a:prstGeom prst="rect">
            <a:avLst/>
          </a:prstGeom>
        </p:spPr>
      </p:pic>
      <p:pic>
        <p:nvPicPr>
          <p:cNvPr id="15" name="Picture 14" descr="LumexLogo_WhiteTransparent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252" y="6457461"/>
            <a:ext cx="1295400" cy="2762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TC0120901-IMG0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" t="44114" r="11178" b="40629"/>
          <a:stretch/>
        </p:blipFill>
        <p:spPr bwMode="auto">
          <a:xfrm>
            <a:off x="2409" y="0"/>
            <a:ext cx="6547427" cy="150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8001000" cy="42672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80999"/>
            <a:ext cx="5715000" cy="627529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Page with Text and Table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685800" y="1008529"/>
            <a:ext cx="5715000" cy="389964"/>
          </a:xfrm>
        </p:spPr>
        <p:txBody>
          <a:bodyPr>
            <a:normAutofit/>
          </a:bodyPr>
          <a:lstStyle>
            <a:lvl1pPr marL="0" indent="0" algn="l">
              <a:buNone/>
              <a:defRPr sz="2000" cap="none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page with text and table</a:t>
            </a:r>
            <a:endParaRPr lang="en-US" dirty="0"/>
          </a:p>
        </p:txBody>
      </p:sp>
      <p:sp>
        <p:nvSpPr>
          <p:cNvPr id="45" name="Rectangle 3"/>
          <p:cNvSpPr>
            <a:spLocks noChangeArrowheads="1"/>
          </p:cNvSpPr>
          <p:nvPr userDrawn="1"/>
        </p:nvSpPr>
        <p:spPr bwMode="auto">
          <a:xfrm>
            <a:off x="-1" y="6320067"/>
            <a:ext cx="6553201" cy="54241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7" name="Line 12"/>
          <p:cNvSpPr>
            <a:spLocks noChangeShapeType="1"/>
          </p:cNvSpPr>
          <p:nvPr userDrawn="1"/>
        </p:nvSpPr>
        <p:spPr bwMode="auto">
          <a:xfrm>
            <a:off x="6549836" y="6320068"/>
            <a:ext cx="3364" cy="542414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" name="Line 12"/>
          <p:cNvSpPr>
            <a:spLocks noChangeShapeType="1"/>
          </p:cNvSpPr>
          <p:nvPr userDrawn="1"/>
        </p:nvSpPr>
        <p:spPr bwMode="auto">
          <a:xfrm>
            <a:off x="6553200" y="-1"/>
            <a:ext cx="0" cy="1506074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6" name="Line 15"/>
          <p:cNvSpPr>
            <a:spLocks noChangeShapeType="1"/>
          </p:cNvSpPr>
          <p:nvPr userDrawn="1"/>
        </p:nvSpPr>
        <p:spPr bwMode="auto">
          <a:xfrm>
            <a:off x="-10758" y="6320067"/>
            <a:ext cx="9154758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Line 15"/>
          <p:cNvSpPr>
            <a:spLocks noChangeShapeType="1"/>
          </p:cNvSpPr>
          <p:nvPr userDrawn="1"/>
        </p:nvSpPr>
        <p:spPr bwMode="auto">
          <a:xfrm>
            <a:off x="-10758" y="1506071"/>
            <a:ext cx="9154758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8" name="Picture 17" descr="HiLowTempLCD_ExtremeConditions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>
          <a:xfrm>
            <a:off x="6553200" y="0"/>
            <a:ext cx="2590800" cy="1511300"/>
          </a:xfrm>
          <a:prstGeom prst="rect">
            <a:avLst/>
          </a:prstGeom>
        </p:spPr>
      </p:pic>
      <p:pic>
        <p:nvPicPr>
          <p:cNvPr id="20" name="Picture 2" descr="TC0120101-IMG02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1" t="70758" r="5447" b="22454"/>
          <a:stretch/>
        </p:blipFill>
        <p:spPr bwMode="auto">
          <a:xfrm>
            <a:off x="6542441" y="6320066"/>
            <a:ext cx="2601559" cy="537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14" name="Picture 13" descr="DK_Logo_1 [Converted].eps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352683"/>
            <a:ext cx="914400" cy="459726"/>
          </a:xfrm>
          <a:prstGeom prst="rect">
            <a:avLst/>
          </a:prstGeom>
        </p:spPr>
      </p:pic>
      <p:pic>
        <p:nvPicPr>
          <p:cNvPr id="16" name="Picture 15" descr="LumexLogo_WhiteTransparent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252" y="6457461"/>
            <a:ext cx="1295400" cy="2762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with 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TC0120901-IMG0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" t="44114" r="11178" b="40629"/>
          <a:stretch/>
        </p:blipFill>
        <p:spPr bwMode="auto">
          <a:xfrm>
            <a:off x="2409" y="0"/>
            <a:ext cx="6547427" cy="150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8001000" cy="42672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80999"/>
            <a:ext cx="5715000" cy="627529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Page with Text and Table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685800" y="1008529"/>
            <a:ext cx="5715000" cy="389964"/>
          </a:xfrm>
        </p:spPr>
        <p:txBody>
          <a:bodyPr>
            <a:normAutofit/>
          </a:bodyPr>
          <a:lstStyle>
            <a:lvl1pPr marL="0" indent="0" algn="l">
              <a:buNone/>
              <a:defRPr sz="2000" cap="none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page with text and table</a:t>
            </a:r>
            <a:endParaRPr lang="en-US" dirty="0"/>
          </a:p>
        </p:txBody>
      </p:sp>
      <p:sp>
        <p:nvSpPr>
          <p:cNvPr id="44" name="Rectangle 8"/>
          <p:cNvSpPr>
            <a:spLocks noChangeArrowheads="1"/>
          </p:cNvSpPr>
          <p:nvPr userDrawn="1"/>
        </p:nvSpPr>
        <p:spPr bwMode="auto">
          <a:xfrm>
            <a:off x="6553200" y="1524000"/>
            <a:ext cx="2601557" cy="533848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5" name="Rectangle 3"/>
          <p:cNvSpPr>
            <a:spLocks noChangeArrowheads="1"/>
          </p:cNvSpPr>
          <p:nvPr userDrawn="1"/>
        </p:nvSpPr>
        <p:spPr bwMode="auto">
          <a:xfrm>
            <a:off x="-1" y="6320067"/>
            <a:ext cx="6553201" cy="54241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7" name="Line 12"/>
          <p:cNvSpPr>
            <a:spLocks noChangeShapeType="1"/>
          </p:cNvSpPr>
          <p:nvPr userDrawn="1"/>
        </p:nvSpPr>
        <p:spPr bwMode="auto">
          <a:xfrm>
            <a:off x="6549836" y="6320068"/>
            <a:ext cx="3364" cy="542414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" name="Line 12"/>
          <p:cNvSpPr>
            <a:spLocks noChangeShapeType="1"/>
          </p:cNvSpPr>
          <p:nvPr userDrawn="1"/>
        </p:nvSpPr>
        <p:spPr bwMode="auto">
          <a:xfrm>
            <a:off x="6553200" y="-1"/>
            <a:ext cx="0" cy="1506074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6" name="Line 15"/>
          <p:cNvSpPr>
            <a:spLocks noChangeShapeType="1"/>
          </p:cNvSpPr>
          <p:nvPr userDrawn="1"/>
        </p:nvSpPr>
        <p:spPr bwMode="auto">
          <a:xfrm>
            <a:off x="-10758" y="6320067"/>
            <a:ext cx="9154758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Line 15"/>
          <p:cNvSpPr>
            <a:spLocks noChangeShapeType="1"/>
          </p:cNvSpPr>
          <p:nvPr userDrawn="1"/>
        </p:nvSpPr>
        <p:spPr bwMode="auto">
          <a:xfrm>
            <a:off x="-10758" y="1506071"/>
            <a:ext cx="9154758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7" name="Picture 16" descr="4041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4" t="17733" r="28000" b="23646"/>
          <a:stretch/>
        </p:blipFill>
        <p:spPr>
          <a:xfrm>
            <a:off x="6553200" y="0"/>
            <a:ext cx="2590800" cy="1511300"/>
          </a:xfrm>
          <a:prstGeom prst="rect">
            <a:avLst/>
          </a:prstGeom>
        </p:spPr>
      </p:pic>
      <p:pic>
        <p:nvPicPr>
          <p:cNvPr id="14" name="Picture 2" descr="TC0120101-IMG02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1" t="70758" r="5447" b="22454"/>
          <a:stretch/>
        </p:blipFill>
        <p:spPr bwMode="auto">
          <a:xfrm>
            <a:off x="6542441" y="6320066"/>
            <a:ext cx="2601559" cy="537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pic>
        <p:nvPicPr>
          <p:cNvPr id="18" name="Picture 17" descr="DK_Logo_1 [Converted].eps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352683"/>
            <a:ext cx="914400" cy="459726"/>
          </a:xfrm>
          <a:prstGeom prst="rect">
            <a:avLst/>
          </a:prstGeom>
        </p:spPr>
      </p:pic>
      <p:pic>
        <p:nvPicPr>
          <p:cNvPr id="19" name="Picture 18" descr="LumexLogo_WhiteTransparent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252" y="6457461"/>
            <a:ext cx="1295400" cy="27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729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C0120901-IMG02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" t="44069" r="11134" b="40629"/>
          <a:stretch/>
        </p:blipFill>
        <p:spPr bwMode="auto">
          <a:xfrm>
            <a:off x="2408" y="-4482"/>
            <a:ext cx="6550791" cy="1510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6" name="Line 12"/>
          <p:cNvSpPr>
            <a:spLocks noChangeShapeType="1"/>
          </p:cNvSpPr>
          <p:nvPr userDrawn="1"/>
        </p:nvSpPr>
        <p:spPr bwMode="auto">
          <a:xfrm>
            <a:off x="6546474" y="-4481"/>
            <a:ext cx="6726" cy="1680882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6549836" y="1447800"/>
            <a:ext cx="2604921" cy="541468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-1" y="6320067"/>
            <a:ext cx="6549837" cy="54241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Line 12"/>
          <p:cNvSpPr>
            <a:spLocks noChangeShapeType="1"/>
          </p:cNvSpPr>
          <p:nvPr userDrawn="1"/>
        </p:nvSpPr>
        <p:spPr bwMode="auto">
          <a:xfrm>
            <a:off x="6549836" y="6320068"/>
            <a:ext cx="3363" cy="542414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57150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Page with Text and Photo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28800"/>
            <a:ext cx="8001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Line 15"/>
          <p:cNvSpPr>
            <a:spLocks noChangeShapeType="1"/>
          </p:cNvSpPr>
          <p:nvPr userDrawn="1"/>
        </p:nvSpPr>
        <p:spPr bwMode="auto">
          <a:xfrm>
            <a:off x="-10758" y="1506071"/>
            <a:ext cx="9154758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Line 15"/>
          <p:cNvSpPr>
            <a:spLocks noChangeShapeType="1"/>
          </p:cNvSpPr>
          <p:nvPr userDrawn="1"/>
        </p:nvSpPr>
        <p:spPr bwMode="auto">
          <a:xfrm>
            <a:off x="-10758" y="6320067"/>
            <a:ext cx="9154758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4" name="Picture 16" descr="Lumex_Master_0409_Color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1381" y="5692194"/>
            <a:ext cx="2184019" cy="464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TC0120701-IMG08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" t="4403" r="15667" b="35910"/>
          <a:stretch/>
        </p:blipFill>
        <p:spPr bwMode="auto">
          <a:xfrm>
            <a:off x="6553200" y="-4483"/>
            <a:ext cx="2590800" cy="1510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9" r:id="rId2"/>
    <p:sldLayoutId id="2147483717" r:id="rId3"/>
    <p:sldLayoutId id="2147483720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esigning for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Industrial </a:t>
            </a:r>
            <a:b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Controls </a:t>
            </a:r>
            <a:r>
              <a:rPr lang="en-US" dirty="0"/>
              <a:t>m</a:t>
            </a:r>
            <a:r>
              <a:rPr lang="en-US" dirty="0" smtClean="0"/>
              <a:t>arket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" y="6454001"/>
            <a:ext cx="60197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  <a:cs typeface="Arial" charset="0"/>
              </a:rPr>
              <a:t>CONFIDENTIAL:  All contents copyright of Illinois Tool Works, Inc. (ITW)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.</a:t>
            </a:r>
            <a:br>
              <a:rPr lang="en-US" sz="600" dirty="0" smtClean="0">
                <a:solidFill>
                  <a:schemeClr val="bg1"/>
                </a:solidFill>
                <a:cs typeface="Arial" charset="0"/>
              </a:rPr>
            </a:b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The </a:t>
            </a:r>
            <a:r>
              <a:rPr lang="en-US" sz="600" dirty="0">
                <a:solidFill>
                  <a:schemeClr val="bg1"/>
                </a:solidFill>
                <a:cs typeface="Arial" charset="0"/>
              </a:rPr>
              <a:t>ITW Photonics Group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, Cal Sensors, ITW Linx, Lumex and </a:t>
            </a:r>
            <a:r>
              <a:rPr lang="en-US" sz="600" dirty="0">
                <a:solidFill>
                  <a:schemeClr val="bg1"/>
                </a:solidFill>
                <a:cs typeface="Arial" charset="0"/>
              </a:rPr>
              <a:t>Opto Diode logos are registered trademarks of ITW, Inc.  Copyright © 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2013 </a:t>
            </a:r>
            <a:r>
              <a:rPr lang="en-US" sz="600" dirty="0">
                <a:solidFill>
                  <a:schemeClr val="bg1"/>
                </a:solidFill>
                <a:cs typeface="Arial" charset="0"/>
              </a:rPr>
              <a:t>all rights reserved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.</a:t>
            </a:r>
            <a:endParaRPr lang="en-US" sz="600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4" name="Picture 3" descr="DK_Logo_1 [Converted]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38200"/>
            <a:ext cx="2728127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381000"/>
            <a:ext cx="5715000" cy="1143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Supporting Industrial Control Companies for Over 30 Years</a:t>
            </a:r>
            <a:endParaRPr lang="en-US" sz="2800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304800" y="1676400"/>
            <a:ext cx="6019800" cy="4267200"/>
          </a:xfrm>
        </p:spPr>
        <p:txBody>
          <a:bodyPr>
            <a:no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Industrial Equipment manufacturers make some of the most complex products in the world under highly competitive market conditions. </a:t>
            </a:r>
            <a:r>
              <a:rPr lang="en-US" sz="1200" dirty="0" smtClean="0">
                <a:solidFill>
                  <a:srgbClr val="000000"/>
                </a:solidFill>
              </a:rPr>
              <a:t>Industrial equipment OEMs </a:t>
            </a:r>
            <a:r>
              <a:rPr lang="en-US" sz="1200" dirty="0">
                <a:solidFill>
                  <a:srgbClr val="000000"/>
                </a:solidFill>
              </a:rPr>
              <a:t>are looking for </a:t>
            </a:r>
            <a:r>
              <a:rPr lang="en-US" sz="1200" dirty="0">
                <a:solidFill>
                  <a:schemeClr val="tx1"/>
                </a:solidFill>
              </a:rPr>
              <a:t>r</a:t>
            </a:r>
            <a:r>
              <a:rPr lang="en-US" sz="1200" dirty="0" smtClean="0">
                <a:solidFill>
                  <a:schemeClr val="tx1"/>
                </a:solidFill>
              </a:rPr>
              <a:t>ugged</a:t>
            </a:r>
            <a:r>
              <a:rPr lang="en-US" sz="1200" dirty="0">
                <a:solidFill>
                  <a:schemeClr val="tx1"/>
                </a:solidFill>
              </a:rPr>
              <a:t>, smarter, faster and higher value s</a:t>
            </a:r>
            <a:r>
              <a:rPr lang="en-US" sz="1200" dirty="0" smtClean="0">
                <a:solidFill>
                  <a:schemeClr val="tx1"/>
                </a:solidFill>
              </a:rPr>
              <a:t>olutions</a:t>
            </a:r>
            <a:r>
              <a:rPr lang="en-US" sz="1200" dirty="0" smtClean="0">
                <a:solidFill>
                  <a:srgbClr val="000000"/>
                </a:solidFill>
              </a:rPr>
              <a:t>. </a:t>
            </a:r>
            <a:r>
              <a:rPr lang="en-US" sz="1200" dirty="0">
                <a:solidFill>
                  <a:srgbClr val="000000"/>
                </a:solidFill>
              </a:rPr>
              <a:t>Lumex is a leader in </a:t>
            </a:r>
            <a:r>
              <a:rPr lang="en-US" sz="1200" dirty="0" smtClean="0">
                <a:solidFill>
                  <a:srgbClr val="000000"/>
                </a:solidFill>
              </a:rPr>
              <a:t>helping to meet the challenges providing new optoelectronic </a:t>
            </a:r>
            <a:r>
              <a:rPr lang="en-US" sz="1200" dirty="0">
                <a:solidFill>
                  <a:srgbClr val="000000"/>
                </a:solidFill>
              </a:rPr>
              <a:t>and display technology </a:t>
            </a: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1200" dirty="0">
                <a:solidFill>
                  <a:srgbClr val="000000"/>
                </a:solidFill>
              </a:rPr>
              <a:t>specifically designed for performance and </a:t>
            </a:r>
            <a:r>
              <a:rPr lang="en-US" sz="1200" dirty="0" smtClean="0">
                <a:solidFill>
                  <a:srgbClr val="000000"/>
                </a:solidFill>
              </a:rPr>
              <a:t>endurance, to create </a:t>
            </a:r>
            <a:r>
              <a:rPr lang="en-US" sz="1200" dirty="0">
                <a:solidFill>
                  <a:srgbClr val="000000"/>
                </a:solidFill>
              </a:rPr>
              <a:t>feature-rich, high value </a:t>
            </a:r>
            <a:r>
              <a:rPr lang="en-US" sz="1200" dirty="0" smtClean="0">
                <a:solidFill>
                  <a:srgbClr val="000000"/>
                </a:solidFill>
              </a:rPr>
              <a:t>solutions within focus niches such as: 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Automation Controls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Mass Flow Controls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Industrial Power Systems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Alternative Energy Systems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Industrial Equipment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AMR Metering</a:t>
            </a:r>
          </a:p>
          <a:p>
            <a:pPr marL="171450" indent="-171450">
              <a:buFont typeface="Arial"/>
              <a:buChar char="•"/>
            </a:pPr>
            <a:endParaRPr lang="en-US" sz="1200" dirty="0">
              <a:solidFill>
                <a:srgbClr val="000000"/>
              </a:solidFill>
            </a:endParaRPr>
          </a:p>
          <a:p>
            <a:r>
              <a:rPr lang="en-US" sz="1200" dirty="0" smtClean="0">
                <a:solidFill>
                  <a:srgbClr val="000000"/>
                </a:solidFill>
              </a:rPr>
              <a:t>Our broad product portfolio assists industrial equipment manufacturers meet the various demands of designing for increased product complexity, while maintaining quality performance and safety requirements.  </a:t>
            </a:r>
            <a:endParaRPr lang="en-US" sz="1200" dirty="0">
              <a:solidFill>
                <a:srgbClr val="000000"/>
              </a:solidFill>
            </a:endParaRPr>
          </a:p>
          <a:p>
            <a:pPr>
              <a:lnSpc>
                <a:spcPct val="140000"/>
              </a:lnSpc>
            </a:pPr>
            <a:r>
              <a:rPr lang="en-US" sz="1200" dirty="0" smtClean="0">
                <a:solidFill>
                  <a:srgbClr val="000000"/>
                </a:solidFill>
              </a:rPr>
              <a:t>• </a:t>
            </a:r>
            <a:r>
              <a:rPr lang="en-US" sz="1200" dirty="0">
                <a:solidFill>
                  <a:srgbClr val="000000"/>
                </a:solidFill>
              </a:rPr>
              <a:t>-40˚C to </a:t>
            </a:r>
            <a:r>
              <a:rPr lang="en-US" sz="1200" dirty="0" smtClean="0">
                <a:solidFill>
                  <a:srgbClr val="000000"/>
                </a:solidFill>
              </a:rPr>
              <a:t>+85˚</a:t>
            </a:r>
            <a:r>
              <a:rPr lang="en-US" sz="1200" dirty="0">
                <a:solidFill>
                  <a:srgbClr val="000000"/>
                </a:solidFill>
              </a:rPr>
              <a:t>C </a:t>
            </a:r>
            <a:r>
              <a:rPr lang="en-US" sz="1200" dirty="0" smtClean="0">
                <a:solidFill>
                  <a:srgbClr val="000000"/>
                </a:solidFill>
              </a:rPr>
              <a:t>extreme temperature technologies</a:t>
            </a:r>
            <a:endParaRPr lang="en-US" sz="1200" dirty="0">
              <a:solidFill>
                <a:srgbClr val="000000"/>
              </a:solidFill>
            </a:endParaRPr>
          </a:p>
          <a:p>
            <a:pPr>
              <a:lnSpc>
                <a:spcPct val="140000"/>
              </a:lnSpc>
            </a:pPr>
            <a:r>
              <a:rPr lang="en-US" sz="1200" dirty="0" smtClean="0">
                <a:solidFill>
                  <a:srgbClr val="000000"/>
                </a:solidFill>
              </a:rPr>
              <a:t>• LED </a:t>
            </a:r>
            <a:r>
              <a:rPr lang="en-US" sz="1200" dirty="0">
                <a:solidFill>
                  <a:srgbClr val="000000"/>
                </a:solidFill>
              </a:rPr>
              <a:t>backlights, able to withstand temperatures up to 100˚C</a:t>
            </a:r>
          </a:p>
          <a:p>
            <a:pPr>
              <a:lnSpc>
                <a:spcPct val="140000"/>
              </a:lnSpc>
            </a:pPr>
            <a:r>
              <a:rPr lang="en-US" sz="1200" dirty="0" smtClean="0">
                <a:solidFill>
                  <a:srgbClr val="000000"/>
                </a:solidFill>
              </a:rPr>
              <a:t>• </a:t>
            </a:r>
            <a:r>
              <a:rPr lang="en-US" sz="1200" dirty="0">
                <a:solidFill>
                  <a:srgbClr val="000000"/>
                </a:solidFill>
              </a:rPr>
              <a:t>High intensity </a:t>
            </a:r>
            <a:r>
              <a:rPr lang="en-US" sz="1200" dirty="0" smtClean="0">
                <a:solidFill>
                  <a:srgbClr val="000000"/>
                </a:solidFill>
              </a:rPr>
              <a:t>LED displays, able to withstand temperatures up to 105˚C</a:t>
            </a:r>
            <a:endParaRPr lang="en-US" sz="1200" dirty="0">
              <a:solidFill>
                <a:srgbClr val="000000"/>
              </a:solidFill>
            </a:endParaRPr>
          </a:p>
          <a:p>
            <a:endParaRPr lang="en-US" sz="1200" dirty="0">
              <a:solidFill>
                <a:srgbClr val="000000"/>
              </a:solidFill>
            </a:endParaRPr>
          </a:p>
          <a:p>
            <a:pPr marL="171450" indent="-171450">
              <a:buFont typeface="Arial"/>
              <a:buChar char="•"/>
            </a:pP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6858000" y="1828800"/>
            <a:ext cx="20574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 Narrow" pitchFamily="34" charset="0"/>
                <a:cs typeface="Arial" pitchFamily="34" charset="0"/>
              </a:rPr>
              <a:t>Lumex Product Families</a:t>
            </a: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High Power LEDs</a:t>
            </a:r>
            <a:endParaRPr lang="en-US" sz="1200" b="1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  <a:p>
            <a:pPr marL="171450" lvl="0" indent="-171450">
              <a:lnSpc>
                <a:spcPct val="150000"/>
              </a:lnSpc>
              <a:spcBef>
                <a:spcPts val="600"/>
              </a:spcBef>
              <a:buFont typeface="Arial"/>
              <a:buChar char="•"/>
            </a:pPr>
            <a:r>
              <a:rPr lang="en-US" sz="12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Extreme Temperature </a:t>
            </a:r>
            <a:r>
              <a:rPr lang="en-US" sz="1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LEDs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1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Thru-Hole &amp; SMD LEDs</a:t>
            </a: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Panel &amp; PCB Indicators</a:t>
            </a: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LED Displays</a:t>
            </a: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LED Arrays</a:t>
            </a: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1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Light Pipes</a:t>
            </a:r>
            <a:endParaRPr lang="en-US" sz="1200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1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Infrared Devices</a:t>
            </a: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1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Monochromatic &amp; Color LCDs</a:t>
            </a:r>
          </a:p>
        </p:txBody>
      </p:sp>
      <p:pic>
        <p:nvPicPr>
          <p:cNvPr id="3" name="Picture 2" descr="SwirlGrid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1" t="25741" r="26906" b="42037"/>
          <a:stretch/>
        </p:blipFill>
        <p:spPr>
          <a:xfrm>
            <a:off x="2667000" y="2514600"/>
            <a:ext cx="3785476" cy="29939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43400" y="3508514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00"/>
                </a:solidFill>
              </a:rPr>
              <a:t>Design Factors for Industrial Control Applications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0" y="2819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800000"/>
                </a:solidFill>
              </a:rPr>
              <a:t>EXTREME</a:t>
            </a:r>
          </a:p>
          <a:p>
            <a:pPr algn="ctr"/>
            <a:r>
              <a:rPr lang="en-US" sz="900" b="1" dirty="0" smtClean="0">
                <a:solidFill>
                  <a:srgbClr val="800000"/>
                </a:solidFill>
              </a:rPr>
              <a:t>TEMPERATURES</a:t>
            </a:r>
            <a:endParaRPr lang="en-US" sz="900" b="1" dirty="0">
              <a:solidFill>
                <a:srgbClr val="8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5600" y="3429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800000"/>
                </a:solidFill>
              </a:rPr>
              <a:t>DAYLIGHT VISIBILITY</a:t>
            </a:r>
            <a:endParaRPr lang="en-US" sz="900" b="1" dirty="0">
              <a:solidFill>
                <a:srgbClr val="8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5200" y="4267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800000"/>
                </a:solidFill>
              </a:rPr>
              <a:t>SHOCK RESISTANCE</a:t>
            </a:r>
            <a:endParaRPr lang="en-US" sz="900" b="1" dirty="0">
              <a:solidFill>
                <a:srgbClr val="8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4400" y="48122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800000"/>
                </a:solidFill>
              </a:rPr>
              <a:t>RESPONSE</a:t>
            </a:r>
          </a:p>
          <a:p>
            <a:pPr algn="ctr"/>
            <a:r>
              <a:rPr lang="en-US" sz="900" b="1" dirty="0" smtClean="0">
                <a:solidFill>
                  <a:srgbClr val="800000"/>
                </a:solidFill>
              </a:rPr>
              <a:t>TIME</a:t>
            </a:r>
            <a:endParaRPr lang="en-US" sz="900" b="1" dirty="0">
              <a:solidFill>
                <a:srgbClr val="8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" y="6454001"/>
            <a:ext cx="65531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  <a:cs typeface="Arial" charset="0"/>
              </a:rPr>
              <a:t>CONFIDENTIAL:  All contents copyright of Illinois Tool Works, Inc. (ITW)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.</a:t>
            </a:r>
            <a:br>
              <a:rPr lang="en-US" sz="600" dirty="0" smtClean="0">
                <a:solidFill>
                  <a:schemeClr val="bg1"/>
                </a:solidFill>
                <a:cs typeface="Arial" charset="0"/>
              </a:rPr>
            </a:b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The </a:t>
            </a:r>
            <a:r>
              <a:rPr lang="en-US" sz="600" dirty="0">
                <a:solidFill>
                  <a:schemeClr val="bg1"/>
                </a:solidFill>
                <a:cs typeface="Arial" charset="0"/>
              </a:rPr>
              <a:t>ITW Photonics Group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, Cal Sensors, ITW Linx, Lumex and </a:t>
            </a:r>
            <a:r>
              <a:rPr lang="en-US" sz="600" dirty="0">
                <a:solidFill>
                  <a:schemeClr val="bg1"/>
                </a:solidFill>
                <a:cs typeface="Arial" charset="0"/>
              </a:rPr>
              <a:t>Opto Diode logos are registered trademarks of ITW, Inc.  Copyright © 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2013, </a:t>
            </a:r>
            <a:r>
              <a:rPr lang="en-US" sz="600" dirty="0">
                <a:solidFill>
                  <a:schemeClr val="bg1"/>
                </a:solidFill>
                <a:cs typeface="Arial" charset="0"/>
              </a:rPr>
              <a:t>all rights reserved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.</a:t>
            </a:r>
            <a:endParaRPr lang="en-US" sz="600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371600" y="1676400"/>
            <a:ext cx="3124200" cy="1676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300" b="1" dirty="0" smtClean="0"/>
              <a:t>SMD &amp; Thru-Hole High Temp LED Displays</a:t>
            </a:r>
          </a:p>
          <a:p>
            <a:pPr marL="177800" indent="-177800"/>
            <a:r>
              <a:rPr lang="en-US" sz="1200" dirty="0" smtClean="0"/>
              <a:t>Market-leading, operating temperatures up to 105˚C</a:t>
            </a:r>
          </a:p>
          <a:p>
            <a:pPr marL="177800" indent="-177800"/>
            <a:r>
              <a:rPr lang="en-US" sz="1200" dirty="0" smtClean="0"/>
              <a:t>Single &amp; dual digit layouts available in standard stock</a:t>
            </a:r>
          </a:p>
          <a:p>
            <a:pPr marL="177800" indent="-177800"/>
            <a:r>
              <a:rPr lang="en-US" sz="1200" dirty="0" smtClean="0"/>
              <a:t>Triple or quad digit layouts available with no additional tooling</a:t>
            </a:r>
          </a:p>
          <a:p>
            <a:pPr>
              <a:buNone/>
            </a:pPr>
            <a:r>
              <a:rPr lang="en-US" sz="1100" dirty="0" smtClean="0"/>
              <a:t>       </a:t>
            </a:r>
          </a:p>
          <a:p>
            <a:pPr>
              <a:buNone/>
            </a:pPr>
            <a:endParaRPr lang="en-US" sz="1400" dirty="0" smtClean="0"/>
          </a:p>
        </p:txBody>
      </p:sp>
      <p:sp>
        <p:nvSpPr>
          <p:cNvPr id="11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Product Components Ideal for Rugged Environments</a:t>
            </a:r>
            <a:endParaRPr lang="en-US" sz="2800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9" name="Picture 18" descr="HT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6400"/>
            <a:ext cx="9144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 descr="Lumex-120Vpmi-H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597400"/>
            <a:ext cx="9144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 descr="HiLowTempLCD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56000"/>
            <a:ext cx="912589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 descr="LumexFlexibleBacklight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349500"/>
            <a:ext cx="87376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Content Placeholder 11"/>
          <p:cNvSpPr txBox="1">
            <a:spLocks/>
          </p:cNvSpPr>
          <p:nvPr/>
        </p:nvSpPr>
        <p:spPr>
          <a:xfrm>
            <a:off x="5791200" y="2286000"/>
            <a:ext cx="3276600" cy="213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200" b="1" dirty="0" smtClean="0"/>
              <a:t>Industry 1</a:t>
            </a:r>
            <a:r>
              <a:rPr lang="en-US" sz="1200" b="1" baseline="30000" dirty="0" smtClean="0"/>
              <a:t>st</a:t>
            </a:r>
            <a:r>
              <a:rPr lang="en-US" sz="1200" b="1" dirty="0" smtClean="0"/>
              <a:t>, Shapeable, Flexible LED Backlight!</a:t>
            </a:r>
            <a:endParaRPr lang="en-US" sz="1100" b="1" dirty="0" smtClean="0"/>
          </a:p>
          <a:p>
            <a:pPr marL="177800" indent="-177800"/>
            <a:r>
              <a:rPr lang="en-US" sz="1100" dirty="0" smtClean="0"/>
              <a:t>Unique backlight can be shaped (i.e., </a:t>
            </a:r>
            <a:r>
              <a:rPr lang="en-US" sz="1100" dirty="0"/>
              <a:t>to allow space for a switch or other component on the circuit board) without causing shadowing or a compromising light performance </a:t>
            </a:r>
            <a:endParaRPr lang="en-US" sz="1100" dirty="0" smtClean="0"/>
          </a:p>
          <a:p>
            <a:pPr marL="177800" indent="-177800"/>
            <a:r>
              <a:rPr lang="en-US" sz="1100" dirty="0" smtClean="0"/>
              <a:t>Profile </a:t>
            </a:r>
            <a:r>
              <a:rPr lang="en-US" sz="1100" dirty="0"/>
              <a:t>height of just 0.125mm </a:t>
            </a:r>
            <a:r>
              <a:rPr lang="en-US" sz="1100" dirty="0" smtClean="0"/>
              <a:t>(97% thinner than traditional backlights)</a:t>
            </a:r>
          </a:p>
          <a:p>
            <a:pPr marL="177800" indent="-177800"/>
            <a:r>
              <a:rPr lang="en-US" sz="1100" dirty="0" smtClean="0"/>
              <a:t>Specially designed ultra-thin surface, specifically designed for enhanced light distribution</a:t>
            </a:r>
          </a:p>
          <a:p>
            <a:pPr>
              <a:buFont typeface="Arial" pitchFamily="34" charset="0"/>
              <a:buNone/>
            </a:pPr>
            <a:r>
              <a:rPr lang="en-US" sz="1100" dirty="0" smtClean="0"/>
              <a:t>       </a:t>
            </a:r>
          </a:p>
          <a:p>
            <a:pPr>
              <a:buFont typeface="Arial" pitchFamily="34" charset="0"/>
              <a:buNone/>
            </a:pPr>
            <a:endParaRPr lang="en-US" sz="1200" dirty="0" smtClean="0"/>
          </a:p>
        </p:txBody>
      </p:sp>
      <p:sp>
        <p:nvSpPr>
          <p:cNvPr id="24" name="Content Placeholder 11"/>
          <p:cNvSpPr txBox="1">
            <a:spLocks/>
          </p:cNvSpPr>
          <p:nvPr/>
        </p:nvSpPr>
        <p:spPr>
          <a:xfrm>
            <a:off x="5791200" y="4572000"/>
            <a:ext cx="3352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200" b="1" dirty="0" smtClean="0"/>
              <a:t>120 Volt AC LED Panel Indicators</a:t>
            </a:r>
          </a:p>
          <a:p>
            <a:pPr marL="177800" indent="-177800"/>
            <a:r>
              <a:rPr lang="en-US" sz="1100" dirty="0" smtClean="0"/>
              <a:t>Eliminates the need for AC to DC power conversion</a:t>
            </a:r>
          </a:p>
          <a:p>
            <a:pPr marL="177800" indent="-177800"/>
            <a:r>
              <a:rPr lang="en-US" sz="1100" dirty="0" smtClean="0"/>
              <a:t>Wire lengths range from 6” to 6’ with a variety of connector options</a:t>
            </a:r>
          </a:p>
          <a:p>
            <a:pPr marL="177800" indent="-177800"/>
            <a:r>
              <a:rPr lang="en-US" sz="1100" dirty="0" smtClean="0"/>
              <a:t>Additional voltage indicators available from 2V-DC thru 120V-AC</a:t>
            </a:r>
          </a:p>
          <a:p>
            <a:pPr>
              <a:buFont typeface="Arial" pitchFamily="34" charset="0"/>
              <a:buNone/>
            </a:pPr>
            <a:r>
              <a:rPr lang="en-US" sz="1100" dirty="0" smtClean="0"/>
              <a:t>       </a:t>
            </a:r>
          </a:p>
          <a:p>
            <a:pPr>
              <a:buFont typeface="Arial" pitchFamily="34" charset="0"/>
              <a:buNone/>
            </a:pPr>
            <a:endParaRPr lang="en-US" sz="1400" dirty="0" smtClean="0"/>
          </a:p>
        </p:txBody>
      </p:sp>
      <p:sp>
        <p:nvSpPr>
          <p:cNvPr id="25" name="Content Placeholder 11"/>
          <p:cNvSpPr txBox="1">
            <a:spLocks/>
          </p:cNvSpPr>
          <p:nvPr/>
        </p:nvSpPr>
        <p:spPr>
          <a:xfrm>
            <a:off x="1371600" y="3505200"/>
            <a:ext cx="2971800" cy="210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200" b="1" dirty="0" smtClean="0"/>
              <a:t>Extreme Temp Character &amp; Graphic LCD Modules</a:t>
            </a:r>
          </a:p>
          <a:p>
            <a:pPr marL="177800" indent="-177800"/>
            <a:r>
              <a:rPr lang="en-US" sz="1100" dirty="0" smtClean="0"/>
              <a:t>Offering temperature ranges from -40˚C to +85˚C with consistent hot and cold start LCD performance</a:t>
            </a:r>
          </a:p>
          <a:p>
            <a:pPr marL="177800" indent="-177800"/>
            <a:r>
              <a:rPr lang="en-US" sz="1100" dirty="0" smtClean="0"/>
              <a:t>Provides high-resolution, high-duty daylight visibility</a:t>
            </a:r>
          </a:p>
          <a:p>
            <a:pPr marL="177800" indent="-177800"/>
            <a:r>
              <a:rPr lang="en-US" sz="1100" dirty="0" smtClean="0"/>
              <a:t>Available in either positive or negative image display</a:t>
            </a:r>
          </a:p>
          <a:p>
            <a:pPr>
              <a:buFont typeface="Arial" pitchFamily="34" charset="0"/>
              <a:buNone/>
            </a:pPr>
            <a:r>
              <a:rPr lang="en-US" sz="1100" dirty="0" smtClean="0"/>
              <a:t>       </a:t>
            </a:r>
          </a:p>
          <a:p>
            <a:pPr>
              <a:buFont typeface="Arial" pitchFamily="34" charset="0"/>
              <a:buNone/>
            </a:pPr>
            <a:endParaRPr lang="en-US" sz="1400" dirty="0" smtClean="0"/>
          </a:p>
        </p:txBody>
      </p:sp>
      <p:sp>
        <p:nvSpPr>
          <p:cNvPr id="28" name="Rectangle 27"/>
          <p:cNvSpPr/>
          <p:nvPr/>
        </p:nvSpPr>
        <p:spPr>
          <a:xfrm>
            <a:off x="1" y="6454001"/>
            <a:ext cx="65531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  <a:cs typeface="Arial" charset="0"/>
              </a:rPr>
              <a:t>CONFIDENTIAL:  All contents copyright of Illinois Tool Works, Inc. (ITW)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.</a:t>
            </a:r>
            <a:br>
              <a:rPr lang="en-US" sz="600" dirty="0" smtClean="0">
                <a:solidFill>
                  <a:schemeClr val="bg1"/>
                </a:solidFill>
                <a:cs typeface="Arial" charset="0"/>
              </a:rPr>
            </a:b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The </a:t>
            </a:r>
            <a:r>
              <a:rPr lang="en-US" sz="600" dirty="0">
                <a:solidFill>
                  <a:schemeClr val="bg1"/>
                </a:solidFill>
                <a:cs typeface="Arial" charset="0"/>
              </a:rPr>
              <a:t>ITW Photonics Group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, Cal Sensors, ITW Linx, Lumex and </a:t>
            </a:r>
            <a:r>
              <a:rPr lang="en-US" sz="600" dirty="0">
                <a:solidFill>
                  <a:schemeClr val="bg1"/>
                </a:solidFill>
                <a:cs typeface="Arial" charset="0"/>
              </a:rPr>
              <a:t>Opto Diode logos are registered trademarks of ITW, Inc.  Copyright © 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2013, </a:t>
            </a:r>
            <a:r>
              <a:rPr lang="en-US" sz="600" dirty="0">
                <a:solidFill>
                  <a:schemeClr val="bg1"/>
                </a:solidFill>
                <a:cs typeface="Arial" charset="0"/>
              </a:rPr>
              <a:t>all rights reserved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.</a:t>
            </a:r>
            <a:endParaRPr lang="en-US" sz="600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81000" y="1828800"/>
            <a:ext cx="5638800" cy="426720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1200" dirty="0" smtClean="0"/>
              <a:t>In today’s competitive marketplace, many engineers are finding that many standard technologies do not meet all of their needs.</a:t>
            </a:r>
          </a:p>
          <a:p>
            <a:pPr>
              <a:spcAft>
                <a:spcPts val="600"/>
              </a:spcAft>
            </a:pPr>
            <a:r>
              <a:rPr lang="en-US" sz="1200" dirty="0" smtClean="0"/>
              <a:t>More and more, design engineers are recognizing that an application-specific solution will offer the best result for more complex design needs.</a:t>
            </a:r>
          </a:p>
          <a:p>
            <a:pPr>
              <a:spcAft>
                <a:spcPts val="600"/>
              </a:spcAft>
            </a:pPr>
            <a:r>
              <a:rPr lang="en-US" sz="1200" dirty="0" smtClean="0"/>
              <a:t>Lumex has proven success at translating initial design concepts and turning them into reality.</a:t>
            </a:r>
          </a:p>
          <a:p>
            <a:pPr>
              <a:spcAft>
                <a:spcPts val="600"/>
              </a:spcAft>
            </a:pPr>
            <a:r>
              <a:rPr lang="en-US" sz="1200" dirty="0" smtClean="0"/>
              <a:t>Whether addressing a current </a:t>
            </a:r>
            <a:br>
              <a:rPr lang="en-US" sz="1200" dirty="0" smtClean="0"/>
            </a:br>
            <a:r>
              <a:rPr lang="en-US" sz="1200" dirty="0" smtClean="0"/>
              <a:t>design challenge or integrating </a:t>
            </a:r>
            <a:br>
              <a:rPr lang="en-US" sz="1200" dirty="0" smtClean="0"/>
            </a:br>
            <a:r>
              <a:rPr lang="en-US" sz="1200" dirty="0" smtClean="0"/>
              <a:t>multiple components into one </a:t>
            </a:r>
            <a:br>
              <a:rPr lang="en-US" sz="1200" dirty="0" smtClean="0"/>
            </a:br>
            <a:r>
              <a:rPr lang="en-US" sz="1200" dirty="0" smtClean="0"/>
              <a:t>sub-assembly, Lumex will work </a:t>
            </a:r>
            <a:br>
              <a:rPr lang="en-US" sz="1200" dirty="0" smtClean="0"/>
            </a:br>
            <a:r>
              <a:rPr lang="en-US" sz="1200" dirty="0" smtClean="0"/>
              <a:t>with you from initial prototype </a:t>
            </a:r>
            <a:br>
              <a:rPr lang="en-US" sz="1200" dirty="0" smtClean="0"/>
            </a:br>
            <a:r>
              <a:rPr lang="en-US" sz="1200" dirty="0" smtClean="0"/>
              <a:t>through final production.</a:t>
            </a:r>
          </a:p>
          <a:p>
            <a:pPr>
              <a:spcAft>
                <a:spcPts val="600"/>
              </a:spcAft>
            </a:pPr>
            <a:r>
              <a:rPr lang="en-US" sz="1200" smtClean="0"/>
              <a:t>Lumex </a:t>
            </a:r>
            <a:r>
              <a:rPr lang="en-US" sz="1200" dirty="0" smtClean="0"/>
              <a:t>offer experience, </a:t>
            </a:r>
            <a:br>
              <a:rPr lang="en-US" sz="1200" dirty="0" smtClean="0"/>
            </a:br>
            <a:r>
              <a:rPr lang="en-US" sz="1200" dirty="0" smtClean="0"/>
              <a:t>quality and innovative originality </a:t>
            </a:r>
            <a:br>
              <a:rPr lang="en-US" sz="1200" dirty="0" smtClean="0"/>
            </a:br>
            <a:r>
              <a:rPr lang="en-US" sz="1200" dirty="0" smtClean="0"/>
              <a:t>to help bring products to market </a:t>
            </a:r>
            <a:br>
              <a:rPr lang="en-US" sz="1200" dirty="0" smtClean="0"/>
            </a:br>
            <a:r>
              <a:rPr lang="en-US" sz="1200" dirty="0" smtClean="0"/>
              <a:t>faster and help provide that </a:t>
            </a:r>
            <a:br>
              <a:rPr lang="en-US" sz="1200" dirty="0" smtClean="0"/>
            </a:br>
            <a:r>
              <a:rPr lang="en-US" sz="1200" dirty="0" smtClean="0"/>
              <a:t>competitive edge</a:t>
            </a:r>
            <a:r>
              <a:rPr lang="en-US" sz="1200" dirty="0"/>
              <a:t>.</a:t>
            </a:r>
            <a:endParaRPr lang="en-US" sz="1200" dirty="0" smtClean="0"/>
          </a:p>
          <a:p>
            <a:pPr>
              <a:spcAft>
                <a:spcPts val="600"/>
              </a:spcAft>
              <a:buNone/>
            </a:pPr>
            <a:r>
              <a:rPr lang="en-US" sz="1200" dirty="0" smtClean="0"/>
              <a:t>       </a:t>
            </a:r>
          </a:p>
          <a:p>
            <a:pPr>
              <a:spcAft>
                <a:spcPts val="600"/>
              </a:spcAft>
              <a:buNone/>
            </a:pPr>
            <a:endParaRPr lang="en-US" sz="1200" dirty="0" smtClean="0"/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Multiple Technologies…</a:t>
            </a:r>
            <a:br>
              <a:rPr lang="en-US" sz="28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8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                One Product Solution</a:t>
            </a:r>
            <a:endParaRPr lang="en-US" sz="2800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Integration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200400" y="3200400"/>
            <a:ext cx="3048000" cy="2286000"/>
          </a:xfrm>
          <a:prstGeom prst="rect">
            <a:avLst/>
          </a:prstGeom>
        </p:spPr>
      </p:pic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6858000" y="1752600"/>
            <a:ext cx="20574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 Narrow" pitchFamily="34" charset="0"/>
                <a:cs typeface="Arial" pitchFamily="34" charset="0"/>
              </a:rPr>
              <a:t>Benefits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 Narrow" pitchFamily="34" charset="0"/>
                <a:cs typeface="Arial" pitchFamily="34" charset="0"/>
              </a:rPr>
              <a:t> of </a:t>
            </a:r>
            <a:b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 Narrow" pitchFamily="34" charset="0"/>
                <a:cs typeface="Arial" pitchFamily="34" charset="0"/>
              </a:rPr>
            </a:b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 Narrow" pitchFamily="34" charset="0"/>
                <a:cs typeface="Arial" pitchFamily="34" charset="0"/>
              </a:rPr>
              <a:t>Value Add Solutions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cs typeface="Arial" pitchFamily="34" charset="0"/>
              </a:rPr>
              <a:t>Focus on application  needs</a:t>
            </a: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1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Stand out from competition</a:t>
            </a: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1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Enhanced reliability</a:t>
            </a: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1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Speed time to market</a:t>
            </a: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1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Reduced labor costs</a:t>
            </a: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1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Faster ROI</a:t>
            </a: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1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Full plug ‘n play solution</a:t>
            </a:r>
          </a:p>
          <a:p>
            <a:pPr marL="171450" marR="0" lvl="0" indent="-171450" algn="l" defTabSz="914400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12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Engineering know-how that acts as an extension of your own team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" y="6454001"/>
            <a:ext cx="65531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  <a:cs typeface="Arial" charset="0"/>
              </a:rPr>
              <a:t>CONFIDENTIAL:  All contents copyright of Illinois Tool Works, Inc. (ITW)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.</a:t>
            </a:r>
            <a:br>
              <a:rPr lang="en-US" sz="600" dirty="0" smtClean="0">
                <a:solidFill>
                  <a:schemeClr val="bg1"/>
                </a:solidFill>
                <a:cs typeface="Arial" charset="0"/>
              </a:rPr>
            </a:b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The </a:t>
            </a:r>
            <a:r>
              <a:rPr lang="en-US" sz="600" dirty="0">
                <a:solidFill>
                  <a:schemeClr val="bg1"/>
                </a:solidFill>
                <a:cs typeface="Arial" charset="0"/>
              </a:rPr>
              <a:t>ITW Photonics Group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, Cal Sensors, ITW Linx, Lumex and </a:t>
            </a:r>
            <a:r>
              <a:rPr lang="en-US" sz="600" dirty="0">
                <a:solidFill>
                  <a:schemeClr val="bg1"/>
                </a:solidFill>
                <a:cs typeface="Arial" charset="0"/>
              </a:rPr>
              <a:t>Opto Diode logos are registered trademarks of ITW, Inc.  Copyright </a:t>
            </a:r>
            <a:r>
              <a:rPr lang="en-US" sz="600">
                <a:solidFill>
                  <a:schemeClr val="bg1"/>
                </a:solidFill>
                <a:cs typeface="Arial" charset="0"/>
              </a:rPr>
              <a:t>© </a:t>
            </a:r>
            <a:r>
              <a:rPr lang="en-US" sz="600" smtClean="0">
                <a:solidFill>
                  <a:schemeClr val="bg1"/>
                </a:solidFill>
                <a:cs typeface="Arial" charset="0"/>
              </a:rPr>
              <a:t>2013, </a:t>
            </a:r>
            <a:r>
              <a:rPr lang="en-US" sz="600" dirty="0">
                <a:solidFill>
                  <a:schemeClr val="bg1"/>
                </a:solidFill>
                <a:cs typeface="Arial" charset="0"/>
              </a:rPr>
              <a:t>all rights reserved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.</a:t>
            </a:r>
            <a:endParaRPr lang="en-US" sz="600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3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StockLayouts Internet Marketing TC012">
  <a:themeElements>
    <a:clrScheme name="Custom 1">
      <a:dk1>
        <a:sysClr val="windowText" lastClr="000000"/>
      </a:dk1>
      <a:lt1>
        <a:sysClr val="window" lastClr="FFFFFF"/>
      </a:lt1>
      <a:dk2>
        <a:srgbClr val="737474"/>
      </a:dk2>
      <a:lt2>
        <a:srgbClr val="B6BB8B"/>
      </a:lt2>
      <a:accent1>
        <a:srgbClr val="EAEDA6"/>
      </a:accent1>
      <a:accent2>
        <a:srgbClr val="89973E"/>
      </a:accent2>
      <a:accent3>
        <a:srgbClr val="EBE522"/>
      </a:accent3>
      <a:accent4>
        <a:srgbClr val="3B5A2E"/>
      </a:accent4>
      <a:accent5>
        <a:srgbClr val="B1B64D"/>
      </a:accent5>
      <a:accent6>
        <a:srgbClr val="212120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5017</TotalTime>
  <Words>372</Words>
  <Application>Microsoft Office PowerPoint</Application>
  <PresentationFormat>On-screen Show (4:3)</PresentationFormat>
  <Paragraphs>73</Paragraphs>
  <Slides>4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StockLayouts Internet Marketing TC012</vt:lpstr>
      <vt:lpstr>designing for the Industrial  Controls market</vt:lpstr>
      <vt:lpstr>Supporting Industrial Control Companies for Over 30 Years</vt:lpstr>
      <vt:lpstr>Product Components Ideal for Rugged Environments</vt:lpstr>
      <vt:lpstr>Multiple Technologies…                   One Product Solution</vt:lpstr>
    </vt:vector>
  </TitlesOfParts>
  <Company>StockLayouts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StockLayouts</dc:creator>
  <cp:lastModifiedBy>Shelly Linert</cp:lastModifiedBy>
  <cp:revision>169</cp:revision>
  <dcterms:created xsi:type="dcterms:W3CDTF">2010-07-09T22:21:36Z</dcterms:created>
  <dcterms:modified xsi:type="dcterms:W3CDTF">2016-03-30T15:26:01Z</dcterms:modified>
</cp:coreProperties>
</file>